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3" r:id="rId3"/>
    <p:sldId id="294" r:id="rId4"/>
    <p:sldId id="261" r:id="rId5"/>
    <p:sldId id="295" r:id="rId6"/>
    <p:sldId id="296" r:id="rId7"/>
    <p:sldId id="265" r:id="rId8"/>
    <p:sldId id="292" r:id="rId9"/>
    <p:sldId id="258" r:id="rId10"/>
    <p:sldId id="262" r:id="rId11"/>
    <p:sldId id="259" r:id="rId12"/>
    <p:sldId id="263" r:id="rId13"/>
    <p:sldId id="260" r:id="rId14"/>
    <p:sldId id="264" r:id="rId15"/>
    <p:sldId id="266" r:id="rId16"/>
    <p:sldId id="268" r:id="rId17"/>
    <p:sldId id="269" r:id="rId18"/>
    <p:sldId id="275" r:id="rId19"/>
    <p:sldId id="276" r:id="rId20"/>
    <p:sldId id="277" r:id="rId21"/>
    <p:sldId id="278" r:id="rId22"/>
    <p:sldId id="282" r:id="rId23"/>
    <p:sldId id="279" r:id="rId24"/>
    <p:sldId id="280" r:id="rId25"/>
    <p:sldId id="283" r:id="rId26"/>
    <p:sldId id="284" r:id="rId27"/>
    <p:sldId id="281" r:id="rId28"/>
    <p:sldId id="285" r:id="rId29"/>
    <p:sldId id="286" r:id="rId30"/>
    <p:sldId id="270" r:id="rId31"/>
    <p:sldId id="271" r:id="rId32"/>
    <p:sldId id="272" r:id="rId33"/>
    <p:sldId id="273" r:id="rId34"/>
    <p:sldId id="274" r:id="rId35"/>
    <p:sldId id="291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94"/>
  </p:normalViewPr>
  <p:slideViewPr>
    <p:cSldViewPr snapToGrid="0" snapToObjects="1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2C0B-7E9D-DD49-B2D0-EEB7F1E67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3AF95-A3B0-374B-8937-170753A03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BCA89-B425-8646-BC3E-E8641714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4A6E8-625B-634D-8ED0-04F86722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5E76-B2F9-9E43-A2BF-88F43D8A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0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9000-529E-D84F-B951-20A1DE99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6269B-18EB-9741-A110-4A56138ED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4E822-9E01-E241-8186-E707C231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27211-2A3E-A647-9DDB-EB4645F5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29330-741C-B448-9177-329F6367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2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4E557-612A-4742-B012-D561A4CD6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AC4D4-95CA-194A-9C74-4BA3AF60F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DDAC-F2FE-BF40-B9B5-AAD47553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5C9DE-2953-D846-80E4-0B8E5107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E5856-A1F6-694B-8ACD-F6BC79AF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3DB6-7E19-F947-B71B-E9688DCD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09F7C-ECF8-8D49-B8D4-4F3345256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BDCD7-A187-F44F-91B4-DD12D0DE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1958B-55CC-1E44-9FE6-E505FCD0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22DE-E9F9-8E4F-B66E-DC5CCDA6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8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F8BB-650B-864F-A50C-5F47A783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5C4B3-412C-184E-9495-7E4A7DF02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5EF2B-7ED8-A440-8FF4-C18BB426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E1ABE-C770-E347-8391-1FED26AE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806D5-B851-3B41-8638-DF5EFA92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3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B42F-0390-6041-AFC6-3D95E5F7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19-C1D0-6140-833E-67A4B1068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9DD77-412A-F34A-AB51-37332BFAF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56E49-7629-3441-91F9-94A3BA78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A36D6-C72C-CE4E-88F0-DF57B6F5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ADCA8-7F2B-AF41-91DF-7CAF2259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99DF-8A8D-7244-BB3E-3A622B82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369D4-8AD1-7643-9B15-61FC3B217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D2BC4-4EB5-D34D-86EE-C52A22DF9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8E363-658B-6C46-96E7-6344C1382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B947D-3E70-6A4D-84A0-88F31969A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BF4A7A-0E7B-E448-9190-44AE93B2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F4C13-A1AB-C746-AA7F-6BA55CFA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CDD950-FBCF-AF41-ABCD-826CA46D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6B1-F973-7240-8E29-0E54C617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24329-2E24-534D-8DB5-FE282635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EFF9D-EA99-2540-9091-B7A14855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16556-C87B-614D-96D4-915F57D1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1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4B4C7-72DF-5449-8CB5-E234DB47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CD7E9A-D7ED-684B-96AA-866DA8BF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74E34-3E57-F047-A108-C830AF1B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A814-6221-2F41-BA9C-614D9703A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1726-2B49-654A-9FC0-26919807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0CB5C-4A61-2045-83B5-34641DD06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06523-3CD0-4B42-B7D2-D54D66B9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F45E4-AAC2-4A44-B94D-835D0F61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2CBD0-76D1-6F4C-B6D1-CA3C4CCC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1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0A00-4007-2C42-B915-19BF6F5B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1574-C90E-AB46-8114-46FBE555C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5B89F-7BC9-0341-BF5B-0E6532F7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4788B-92C9-8C4C-81C6-08EF716A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D23DD-C0E0-D14C-ADB0-D738BE77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01DDB-A2BB-5240-A31B-69442DEE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6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D362C-7E33-8144-9A7D-D7E0FECF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18689-19B1-6144-9C72-49FAA114D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E8C60-5722-564A-A870-B13315270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24BC2-878A-3848-B570-3718F859377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6577E-A7F9-1C4F-9F58-2FB6FF371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64FE8-80D3-3A4B-9A71-B739F0C28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23FD7-3A15-944E-ADD2-26C106D65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4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B5CD-97FD-044C-8C36-8576F0AF3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83" y="238549"/>
            <a:ext cx="11728174" cy="2122232"/>
          </a:xfrm>
          <a:solidFill>
            <a:srgbClr val="1F788A"/>
          </a:solidFill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BAN610 – Database Management &amp; Applications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(Term Paper)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2253B-3795-4AB1-9FE9-DEAADB14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46" y="3283422"/>
            <a:ext cx="3048329" cy="2640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DB1EF9-5B81-4ABA-8E92-F672E6811AAB}"/>
              </a:ext>
            </a:extLst>
          </p:cNvPr>
          <p:cNvSpPr/>
          <p:nvPr/>
        </p:nvSpPr>
        <p:spPr>
          <a:xfrm>
            <a:off x="4527947" y="2846160"/>
            <a:ext cx="3639870" cy="3660656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788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4F57C-AEDF-447A-A553-C760F47E0E0D}"/>
              </a:ext>
            </a:extLst>
          </p:cNvPr>
          <p:cNvSpPr txBox="1"/>
          <p:nvPr/>
        </p:nvSpPr>
        <p:spPr>
          <a:xfrm>
            <a:off x="4748755" y="2962106"/>
            <a:ext cx="32467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Presented By : Group 1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</a:rPr>
              <a:t>Aakar</a:t>
            </a:r>
            <a:r>
              <a:rPr lang="en-US" sz="2000" dirty="0">
                <a:solidFill>
                  <a:schemeClr val="bg1"/>
                </a:solidFill>
              </a:rPr>
              <a:t> Kale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Arjav Kala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Mansi Shah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Shruti Bhalotiya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Vibhuti Vadje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97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5907E-83B1-2A40-B5B3-A8F3BAB51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30" y="1632314"/>
            <a:ext cx="8255000" cy="196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D5F946-B697-2C46-B741-1ACBFE0191E4}"/>
              </a:ext>
            </a:extLst>
          </p:cNvPr>
          <p:cNvSpPr/>
          <p:nvPr/>
        </p:nvSpPr>
        <p:spPr>
          <a:xfrm>
            <a:off x="3037783" y="4615934"/>
            <a:ext cx="5464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:  Relational Model for StudentType-Major-Fee (3NF)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FE7DA-A04B-4C0B-860C-21C6D11C1FB6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8503920" rtlCol="0" anchor="ctr"/>
          <a:lstStyle/>
          <a:p>
            <a:pPr algn="ctr"/>
            <a:r>
              <a:rPr lang="en-US" sz="3200" b="1" dirty="0"/>
              <a:t>Relational Model </a:t>
            </a:r>
          </a:p>
          <a:p>
            <a:pPr algn="ctr"/>
            <a:r>
              <a:rPr lang="en-US" b="1" dirty="0"/>
              <a:t>(StudentType-Major-Fee) </a:t>
            </a:r>
          </a:p>
        </p:txBody>
      </p:sp>
    </p:spTree>
    <p:extLst>
      <p:ext uri="{BB962C8B-B14F-4D97-AF65-F5344CB8AC3E}">
        <p14:creationId xmlns:p14="http://schemas.microsoft.com/office/powerpoint/2010/main" val="294494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66F3C-C0C6-FE4F-A290-3ACFE39CA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97" y="1179443"/>
            <a:ext cx="8222464" cy="57565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7DFD55-FF02-4AC5-9E9B-9017081530A0}"/>
              </a:ext>
            </a:extLst>
          </p:cNvPr>
          <p:cNvSpPr/>
          <p:nvPr/>
        </p:nvSpPr>
        <p:spPr>
          <a:xfrm>
            <a:off x="-1" y="0"/>
            <a:ext cx="12192001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309360" rtlCol="0" anchor="ctr"/>
          <a:lstStyle/>
          <a:p>
            <a:pPr algn="ctr"/>
            <a:r>
              <a:rPr lang="en-US" sz="3200" b="1" dirty="0"/>
              <a:t>Functional Dependency diagram </a:t>
            </a:r>
            <a:r>
              <a:rPr lang="en-US" b="1" dirty="0"/>
              <a:t>(Course-Major-Instructor-Schedule)</a:t>
            </a:r>
          </a:p>
        </p:txBody>
      </p:sp>
    </p:spTree>
    <p:extLst>
      <p:ext uri="{BB962C8B-B14F-4D97-AF65-F5344CB8AC3E}">
        <p14:creationId xmlns:p14="http://schemas.microsoft.com/office/powerpoint/2010/main" val="72789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340D96-0F2A-6141-91E1-76537EE2229E}"/>
              </a:ext>
            </a:extLst>
          </p:cNvPr>
          <p:cNvSpPr txBox="1"/>
          <p:nvPr/>
        </p:nvSpPr>
        <p:spPr>
          <a:xfrm>
            <a:off x="3398108" y="5830329"/>
            <a:ext cx="644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:  Relational Model for Course-Major-Instructor-Schedule (3NF)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54A6F-D8C6-4F40-8076-A788AE92496B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8503920" rtlCol="0" anchor="ctr"/>
          <a:lstStyle/>
          <a:p>
            <a:pPr algn="ctr"/>
            <a:r>
              <a:rPr lang="en-US" sz="3200" b="1" dirty="0"/>
              <a:t>Relational Model </a:t>
            </a:r>
          </a:p>
          <a:p>
            <a:pPr algn="ctr"/>
            <a:r>
              <a:rPr lang="en-US" b="1" dirty="0"/>
              <a:t>(Course-Major-Instructor-Schedule)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93EE00-1183-4EA2-8E62-E9FCBDB7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3" y="1838991"/>
            <a:ext cx="8309111" cy="33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6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70E89-2BBA-3F4E-A8FE-82F031AA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2" y="1113183"/>
            <a:ext cx="9152997" cy="5582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ED03A5-0133-4E93-8B9F-3B7390371E71}"/>
              </a:ext>
            </a:extLst>
          </p:cNvPr>
          <p:cNvSpPr/>
          <p:nvPr/>
        </p:nvSpPr>
        <p:spPr>
          <a:xfrm>
            <a:off x="0" y="0"/>
            <a:ext cx="12192001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309360" rtlCol="0" anchor="ctr"/>
          <a:lstStyle/>
          <a:p>
            <a:pPr algn="ctr"/>
            <a:r>
              <a:rPr lang="en-US" sz="3200" b="1" dirty="0"/>
              <a:t>Functional Dependency diagram </a:t>
            </a:r>
            <a:r>
              <a:rPr lang="en-US" b="1" dirty="0"/>
              <a:t>(Book-Course-Instructor-</a:t>
            </a:r>
            <a:r>
              <a:rPr lang="en-US" b="1" dirty="0" err="1"/>
              <a:t>PrescribedBook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218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4B2C03-183E-854F-AF6D-3F20929B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86" y="1350491"/>
            <a:ext cx="5741599" cy="4921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93A028-9636-D748-ACFA-371AB366FEF7}"/>
              </a:ext>
            </a:extLst>
          </p:cNvPr>
          <p:cNvSpPr/>
          <p:nvPr/>
        </p:nvSpPr>
        <p:spPr>
          <a:xfrm>
            <a:off x="2568226" y="5948696"/>
            <a:ext cx="69681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/>
              <a:t>FIG :  Relational Model for Book-Course-Instructor-</a:t>
            </a:r>
            <a:r>
              <a:rPr lang="en-US" dirty="0" err="1"/>
              <a:t>PrescribedBook</a:t>
            </a:r>
            <a:r>
              <a:rPr lang="en-US" dirty="0"/>
              <a:t> (3NF)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BBF96D-AC8E-42CA-830F-F3943517EC26}"/>
              </a:ext>
            </a:extLst>
          </p:cNvPr>
          <p:cNvSpPr/>
          <p:nvPr/>
        </p:nvSpPr>
        <p:spPr>
          <a:xfrm>
            <a:off x="0" y="-1662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8046720" rtlCol="0" anchor="ctr"/>
          <a:lstStyle/>
          <a:p>
            <a:pPr algn="ctr"/>
            <a:r>
              <a:rPr lang="en-US" sz="3200" b="1" dirty="0"/>
              <a:t>Relational Model </a:t>
            </a:r>
          </a:p>
          <a:p>
            <a:pPr algn="ctr"/>
            <a:r>
              <a:rPr lang="en-US" b="1" dirty="0"/>
              <a:t>(Book-Course-Instructor-</a:t>
            </a:r>
            <a:r>
              <a:rPr lang="en-US" b="1" dirty="0" err="1"/>
              <a:t>PrescribedBook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913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C94CCD-9445-43E8-97BD-A5F4A35CCD0F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858000" rtlCol="0" anchor="ctr"/>
          <a:lstStyle/>
          <a:p>
            <a:pPr algn="ctr"/>
            <a:r>
              <a:rPr lang="en-US" sz="3200" b="1" dirty="0"/>
              <a:t>Entity Relationship Diagram</a:t>
            </a:r>
            <a:endParaRPr lang="en-US" b="1" dirty="0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A478E63-14B6-4711-98B9-722CEE92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22" y="1258957"/>
            <a:ext cx="10799918" cy="5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6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77606-21E6-8C46-9147-598EC65A0C45}"/>
              </a:ext>
            </a:extLst>
          </p:cNvPr>
          <p:cNvCxnSpPr/>
          <p:nvPr/>
        </p:nvCxnSpPr>
        <p:spPr>
          <a:xfrm>
            <a:off x="0" y="618482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195F46-0636-6246-AB29-ADB0A657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76" y="1141319"/>
            <a:ext cx="9380246" cy="57341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CD0022-B753-418B-B629-944FB90D9250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8503920" rtlCol="0" anchor="ctr"/>
          <a:lstStyle/>
          <a:p>
            <a:pPr algn="ctr"/>
            <a:r>
              <a:rPr lang="en-US" sz="3200" b="1" dirty="0"/>
              <a:t>Database 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0112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1DA738-98F5-48F9-8181-139941FEBAE3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583680" rtlCol="0" anchor="ctr"/>
          <a:lstStyle/>
          <a:p>
            <a:pPr algn="ctr"/>
            <a:r>
              <a:rPr lang="en-US" sz="3200" b="1" dirty="0"/>
              <a:t> Content Screenshot – Course_t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B19704-DBE3-4DCB-BD61-4BD38EB6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60" y="1218690"/>
            <a:ext cx="4531072" cy="5639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C8F17-29CC-4680-A0F0-8942905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24" y="1260666"/>
            <a:ext cx="4802579" cy="76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4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47959-935F-6741-B09C-C980BE8E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54" y="1813181"/>
            <a:ext cx="7994891" cy="24746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094D77-D237-4A5B-A183-F6E3BBE50F42}"/>
              </a:ext>
            </a:extLst>
          </p:cNvPr>
          <p:cNvSpPr/>
          <p:nvPr/>
        </p:nvSpPr>
        <p:spPr>
          <a:xfrm>
            <a:off x="1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12648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Instructor_t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62289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B6530D-3C5E-944C-A1D8-59256FBA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190" y="1460153"/>
            <a:ext cx="6117617" cy="5046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3AF44-D675-4394-9CD5-0A3603DD0B16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704088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Book_t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191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111042-7D95-47CC-933C-6DE3C1ABD389}"/>
              </a:ext>
            </a:extLst>
          </p:cNvPr>
          <p:cNvSpPr/>
          <p:nvPr/>
        </p:nvSpPr>
        <p:spPr>
          <a:xfrm>
            <a:off x="0" y="-1"/>
            <a:ext cx="12191998" cy="1073427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309360" rtlCol="0" anchor="ctr"/>
          <a:lstStyle/>
          <a:p>
            <a:pPr algn="ctr"/>
            <a:r>
              <a:rPr lang="en-US" sz="3200" b="1" dirty="0"/>
              <a:t>Business Rules and Assumptions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8577A-3137-4436-A284-70268856A83D}"/>
              </a:ext>
            </a:extLst>
          </p:cNvPr>
          <p:cNvSpPr/>
          <p:nvPr/>
        </p:nvSpPr>
        <p:spPr>
          <a:xfrm>
            <a:off x="318655" y="1413164"/>
            <a:ext cx="1148541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1. Students in the database can be domestic or international.	</a:t>
            </a:r>
          </a:p>
          <a:p>
            <a:r>
              <a:rPr lang="en-US" sz="2200" dirty="0"/>
              <a:t>					</a:t>
            </a:r>
          </a:p>
          <a:p>
            <a:r>
              <a:rPr lang="en-US" sz="2200" dirty="0"/>
              <a:t>2. Student will have exactly one major.		</a:t>
            </a:r>
          </a:p>
          <a:p>
            <a:r>
              <a:rPr lang="en-US" sz="2200" dirty="0"/>
              <a:t>				</a:t>
            </a:r>
          </a:p>
          <a:p>
            <a:r>
              <a:rPr lang="en-US" sz="2200" dirty="0"/>
              <a:t>3. One major can have one or more courses.</a:t>
            </a:r>
          </a:p>
          <a:p>
            <a:r>
              <a:rPr lang="en-US" sz="2200" dirty="0"/>
              <a:t>						</a:t>
            </a:r>
          </a:p>
          <a:p>
            <a:r>
              <a:rPr lang="en-US" sz="2200" dirty="0"/>
              <a:t>4. Each course can be a part of one or more major.</a:t>
            </a:r>
          </a:p>
          <a:p>
            <a:r>
              <a:rPr lang="en-US" sz="2200" dirty="0"/>
              <a:t>						</a:t>
            </a:r>
          </a:p>
          <a:p>
            <a:r>
              <a:rPr lang="en-US" sz="2200" dirty="0"/>
              <a:t>5. Each course must have at least one student.						</a:t>
            </a:r>
          </a:p>
          <a:p>
            <a:endParaRPr lang="en-US" sz="2200" dirty="0"/>
          </a:p>
          <a:p>
            <a:r>
              <a:rPr lang="en-US" sz="2200" dirty="0"/>
              <a:t>6. A student can enroll into one or more courses.						</a:t>
            </a:r>
          </a:p>
          <a:p>
            <a:endParaRPr lang="en-US" sz="2200" dirty="0"/>
          </a:p>
          <a:p>
            <a:r>
              <a:rPr lang="en-US" sz="2200" dirty="0"/>
              <a:t>7. Each course can be taught by one or more professors.						</a:t>
            </a:r>
          </a:p>
          <a:p>
            <a:endParaRPr lang="en-US" sz="2200" dirty="0"/>
          </a:p>
          <a:p>
            <a:r>
              <a:rPr lang="en-US" sz="2200" dirty="0"/>
              <a:t>8. For each course, instructor can recommend one or more books. Book publisher for each book must be stored.	</a:t>
            </a:r>
          </a:p>
        </p:txBody>
      </p:sp>
    </p:spTree>
    <p:extLst>
      <p:ext uri="{BB962C8B-B14F-4D97-AF65-F5344CB8AC3E}">
        <p14:creationId xmlns:p14="http://schemas.microsoft.com/office/powerpoint/2010/main" val="359109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0B085-439E-BD4D-96D5-D297F98B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12" y="2543089"/>
            <a:ext cx="7822533" cy="23007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109170-77DF-461C-87D7-A3E34E3EAD28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85800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Major_t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13998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3C73C6-DFAA-7A49-A5E5-C3327626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937" y="1007246"/>
            <a:ext cx="3814896" cy="1321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64C1FF-4952-4F52-AD72-9F6A1D6A26B3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566928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StudentType_t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6462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5DCF3-219C-7E44-8EBE-BB91BFC6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10" y="1387045"/>
            <a:ext cx="5477740" cy="3975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0D0C36-8D97-4BBF-B4D8-B85DD6C0BA25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722376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Fee_t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6491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71DE6-75F1-5943-B5AB-8C65826A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400" y="1292142"/>
            <a:ext cx="4979978" cy="55658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3906-60C7-4ED3-ABC7-7E611FC53AF6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40080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Account_t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104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CB6CA-36A6-AE4F-AA45-B00B9818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34" y="1113183"/>
            <a:ext cx="8119395" cy="5720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D8B1E3-CB15-4C90-AD0F-75219D32ACF8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40080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Student_t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732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71729-E748-9342-BB0F-896388D1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88" y="1294549"/>
            <a:ext cx="4090773" cy="55634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5FE508-6E14-45FB-83B3-80859035C40D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557784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International_t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05975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8C38D-7FCB-AA41-8BEE-3366A6F1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780" y="1250248"/>
            <a:ext cx="4094549" cy="5607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465E6C-A89D-422E-9D1A-E67265050393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21792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Domestic_t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37096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8012-C04D-D243-B1E9-A05D929D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14" y="800905"/>
            <a:ext cx="3710975" cy="5889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90A46-5728-D340-A736-962E830B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24" y="800905"/>
            <a:ext cx="3914003" cy="5894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33B11-B1B9-DA4A-885D-08B035E03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383" y="800261"/>
            <a:ext cx="3710974" cy="5439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B870A-1DE1-6340-8680-7238D6623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383" y="6251875"/>
            <a:ext cx="3012990" cy="4744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869839-02CB-4840-9A44-1F1C470FB9B3}"/>
              </a:ext>
            </a:extLst>
          </p:cNvPr>
          <p:cNvSpPr/>
          <p:nvPr/>
        </p:nvSpPr>
        <p:spPr>
          <a:xfrm>
            <a:off x="0" y="0"/>
            <a:ext cx="12191999" cy="800905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76656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Grade_t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86268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166E1-615A-1C4E-9178-BCF8463E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3" y="1113183"/>
            <a:ext cx="4278232" cy="5497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98203-322C-DD47-9FE1-B4E7877F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54" y="787791"/>
            <a:ext cx="4344725" cy="5497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0D512-FD35-9441-A430-34CA14CD4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500" y="6269915"/>
            <a:ext cx="4278232" cy="5124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2DC8B6-4C8B-40CA-A972-B8878AA7ADD4}"/>
              </a:ext>
            </a:extLst>
          </p:cNvPr>
          <p:cNvSpPr/>
          <p:nvPr/>
        </p:nvSpPr>
        <p:spPr>
          <a:xfrm>
            <a:off x="0" y="0"/>
            <a:ext cx="12191999" cy="787791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30936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Schedule_t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70914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35681-FDCD-2546-A763-A1969410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44" y="1339265"/>
            <a:ext cx="4388708" cy="5518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581BC-117A-0E43-B2B4-FFCF6B96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11" y="1339265"/>
            <a:ext cx="4065131" cy="55187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6C04C9-6866-4EA1-B5B2-1D37A13BD0CC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5943600" rtlCol="0" anchor="ctr"/>
          <a:lstStyle/>
          <a:p>
            <a:pPr algn="ctr"/>
            <a:r>
              <a:rPr lang="en-US" sz="3200" b="1" dirty="0"/>
              <a:t> Content Screenshot – </a:t>
            </a:r>
            <a:r>
              <a:rPr lang="en-US" sz="3200" b="1" dirty="0" err="1"/>
              <a:t>Prescribed_t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9625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111042-7D95-47CC-933C-6DE3C1ABD389}"/>
              </a:ext>
            </a:extLst>
          </p:cNvPr>
          <p:cNvSpPr/>
          <p:nvPr/>
        </p:nvSpPr>
        <p:spPr>
          <a:xfrm>
            <a:off x="0" y="-1"/>
            <a:ext cx="12191998" cy="1073427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309360" rtlCol="0" anchor="ctr"/>
          <a:lstStyle/>
          <a:p>
            <a:pPr algn="ctr"/>
            <a:r>
              <a:rPr lang="en-US" sz="3200" b="1" dirty="0"/>
              <a:t>Business Rules and Assumptions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8577A-3137-4436-A284-70268856A83D}"/>
              </a:ext>
            </a:extLst>
          </p:cNvPr>
          <p:cNvSpPr/>
          <p:nvPr/>
        </p:nvSpPr>
        <p:spPr>
          <a:xfrm>
            <a:off x="318655" y="1413164"/>
            <a:ext cx="11485418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9. A major can have one or more instructors.</a:t>
            </a:r>
          </a:p>
          <a:p>
            <a:r>
              <a:rPr lang="en-US" sz="2200" dirty="0"/>
              <a:t>						</a:t>
            </a:r>
          </a:p>
          <a:p>
            <a:r>
              <a:rPr lang="en-US" sz="2200" dirty="0"/>
              <a:t>10. An instructor can be a part of one or more majors.						</a:t>
            </a:r>
          </a:p>
          <a:p>
            <a:r>
              <a:rPr lang="en-US" sz="2200" dirty="0"/>
              <a:t>	</a:t>
            </a:r>
          </a:p>
          <a:p>
            <a:r>
              <a:rPr lang="en-US" sz="2200" dirty="0"/>
              <a:t>11. Total fees of both domestic and international student must be stored.						</a:t>
            </a:r>
          </a:p>
          <a:p>
            <a:r>
              <a:rPr lang="en-US" sz="2200" dirty="0"/>
              <a:t>12. Database will also track the fees paid, total outstanding amount and penalties in the student account table.	</a:t>
            </a:r>
          </a:p>
          <a:p>
            <a:r>
              <a:rPr lang="en-US" sz="2200" dirty="0"/>
              <a:t>		</a:t>
            </a:r>
          </a:p>
          <a:p>
            <a:r>
              <a:rPr lang="en-US" sz="2200" dirty="0"/>
              <a:t>13. Visa status of students will also be stored.						</a:t>
            </a:r>
          </a:p>
          <a:p>
            <a:r>
              <a:rPr lang="en-US" sz="2200" dirty="0"/>
              <a:t>	</a:t>
            </a:r>
          </a:p>
          <a:p>
            <a:r>
              <a:rPr lang="en-US" sz="2200" dirty="0"/>
              <a:t>14. Each course will have mandatory credit hours.				</a:t>
            </a:r>
          </a:p>
          <a:p>
            <a:endParaRPr lang="en-US" sz="2200" dirty="0"/>
          </a:p>
          <a:p>
            <a:r>
              <a:rPr lang="en-US" sz="2200" dirty="0"/>
              <a:t>15. Grades of each course will be stored for all students.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8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4A075-ABDD-0749-90D6-3B7818A47662}"/>
              </a:ext>
            </a:extLst>
          </p:cNvPr>
          <p:cNvSpPr/>
          <p:nvPr/>
        </p:nvSpPr>
        <p:spPr>
          <a:xfrm>
            <a:off x="146222" y="883593"/>
            <a:ext cx="107895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Query : </a:t>
            </a:r>
          </a:p>
          <a:p>
            <a:r>
              <a:rPr lang="en-US" dirty="0"/>
              <a:t>Select </a:t>
            </a:r>
            <a:r>
              <a:rPr lang="en-US" dirty="0" err="1"/>
              <a:t>GradSemester</a:t>
            </a:r>
            <a:r>
              <a:rPr lang="en-US" dirty="0"/>
              <a:t> 'Graduation </a:t>
            </a:r>
            <a:r>
              <a:rPr lang="en-US" dirty="0" err="1"/>
              <a:t>Semester',count</a:t>
            </a:r>
            <a:r>
              <a:rPr lang="en-US" dirty="0"/>
              <a:t>(NetID) as "Number of Students"</a:t>
            </a:r>
          </a:p>
          <a:p>
            <a:r>
              <a:rPr lang="en-US" dirty="0"/>
              <a:t>from </a:t>
            </a:r>
            <a:r>
              <a:rPr lang="en-US" dirty="0" err="1"/>
              <a:t>Student_t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GradSemester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40B342-BA2F-254A-8CF7-0F9B0F15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71" y="3735001"/>
            <a:ext cx="4283395" cy="1681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869E0A-74C3-BA4E-A445-677EA3FA3CFD}"/>
              </a:ext>
            </a:extLst>
          </p:cNvPr>
          <p:cNvSpPr/>
          <p:nvPr/>
        </p:nvSpPr>
        <p:spPr>
          <a:xfrm>
            <a:off x="146222" y="297317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Output: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B87FD-25A4-40E8-A87A-9B65C76FD90D}"/>
              </a:ext>
            </a:extLst>
          </p:cNvPr>
          <p:cNvSpPr/>
          <p:nvPr/>
        </p:nvSpPr>
        <p:spPr>
          <a:xfrm>
            <a:off x="1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875520" rIns="8503920" rtlCol="0" anchor="ctr" anchorCtr="1">
            <a:noAutofit/>
          </a:bodyPr>
          <a:lstStyle/>
          <a:p>
            <a:pPr algn="ctr"/>
            <a:r>
              <a:rPr lang="en-US" sz="600" b="1" dirty="0"/>
              <a:t>                                                         </a:t>
            </a:r>
            <a:r>
              <a:rPr lang="en-US" sz="2400" b="1" dirty="0"/>
              <a:t>Test Query 1: Count the number of students who are graduating in the same semester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250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4A075-ABDD-0749-90D6-3B7818A47662}"/>
              </a:ext>
            </a:extLst>
          </p:cNvPr>
          <p:cNvSpPr/>
          <p:nvPr/>
        </p:nvSpPr>
        <p:spPr>
          <a:xfrm>
            <a:off x="146222" y="883593"/>
            <a:ext cx="107895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Query : </a:t>
            </a:r>
          </a:p>
          <a:p>
            <a:r>
              <a:rPr lang="en-US" dirty="0"/>
              <a:t>Select </a:t>
            </a:r>
            <a:r>
              <a:rPr lang="en-US" dirty="0" err="1"/>
              <a:t>s.FirstName</a:t>
            </a:r>
            <a:r>
              <a:rPr lang="en-US" dirty="0"/>
              <a:t>+' '+</a:t>
            </a:r>
            <a:r>
              <a:rPr lang="en-US" dirty="0" err="1"/>
              <a:t>s.Lastname</a:t>
            </a:r>
            <a:r>
              <a:rPr lang="en-US" dirty="0"/>
              <a:t> 'Student Name', </a:t>
            </a:r>
            <a:r>
              <a:rPr lang="en-US" dirty="0" err="1"/>
              <a:t>m.MajorDesc</a:t>
            </a:r>
            <a:r>
              <a:rPr lang="en-US" dirty="0"/>
              <a:t> Major</a:t>
            </a:r>
          </a:p>
          <a:p>
            <a:r>
              <a:rPr lang="en-US" dirty="0"/>
              <a:t>from </a:t>
            </a:r>
            <a:r>
              <a:rPr lang="en-US" dirty="0" err="1"/>
              <a:t>Student_t</a:t>
            </a:r>
            <a:r>
              <a:rPr lang="en-US" dirty="0"/>
              <a:t> s, </a:t>
            </a:r>
            <a:r>
              <a:rPr lang="en-US" dirty="0" err="1"/>
              <a:t>Major_t</a:t>
            </a:r>
            <a:r>
              <a:rPr lang="en-US" dirty="0"/>
              <a:t> m, </a:t>
            </a:r>
            <a:r>
              <a:rPr lang="en-US" dirty="0" err="1"/>
              <a:t>Grade_t</a:t>
            </a:r>
            <a:r>
              <a:rPr lang="en-US" dirty="0"/>
              <a:t> g</a:t>
            </a:r>
          </a:p>
          <a:p>
            <a:r>
              <a:rPr lang="en-US" dirty="0"/>
              <a:t>where </a:t>
            </a:r>
            <a:r>
              <a:rPr lang="en-US" dirty="0" err="1"/>
              <a:t>s.NetId</a:t>
            </a:r>
            <a:r>
              <a:rPr lang="en-US" dirty="0"/>
              <a:t> = </a:t>
            </a:r>
            <a:r>
              <a:rPr lang="en-US" dirty="0" err="1"/>
              <a:t>g.NetID</a:t>
            </a:r>
            <a:r>
              <a:rPr lang="en-US" dirty="0"/>
              <a:t> and </a:t>
            </a:r>
            <a:r>
              <a:rPr lang="en-US" dirty="0" err="1"/>
              <a:t>s.MajorID</a:t>
            </a:r>
            <a:r>
              <a:rPr lang="en-US" dirty="0"/>
              <a:t> = </a:t>
            </a:r>
            <a:r>
              <a:rPr lang="en-US" dirty="0" err="1"/>
              <a:t>m.MajorID</a:t>
            </a:r>
            <a:r>
              <a:rPr lang="en-US" dirty="0"/>
              <a:t> and </a:t>
            </a:r>
            <a:r>
              <a:rPr lang="en-US" dirty="0" err="1"/>
              <a:t>g.CourseID</a:t>
            </a:r>
            <a:r>
              <a:rPr lang="en-US" dirty="0"/>
              <a:t> = 'BAN 610'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69E0A-74C3-BA4E-A445-677EA3FA3CFD}"/>
              </a:ext>
            </a:extLst>
          </p:cNvPr>
          <p:cNvSpPr/>
          <p:nvPr/>
        </p:nvSpPr>
        <p:spPr>
          <a:xfrm>
            <a:off x="146222" y="2973171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FF10-2797-444F-9D9A-7E21EEDE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69" y="3789485"/>
            <a:ext cx="5335862" cy="19691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B3AC8-A413-4B3B-81BA-0EE0D471E6CA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875520" rIns="10424160" rtlCol="0" anchor="ctr" anchorCtr="1">
            <a:noAutofit/>
          </a:bodyPr>
          <a:lstStyle/>
          <a:p>
            <a:pPr algn="ctr"/>
            <a:r>
              <a:rPr lang="en-US" sz="600" b="1" dirty="0"/>
              <a:t>                                                         </a:t>
            </a:r>
            <a:r>
              <a:rPr lang="en-US" sz="2400" b="1" dirty="0"/>
              <a:t>Test Query 2: Display the students name and major who have taken BAN 610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3691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4A075-ABDD-0749-90D6-3B7818A47662}"/>
              </a:ext>
            </a:extLst>
          </p:cNvPr>
          <p:cNvSpPr/>
          <p:nvPr/>
        </p:nvSpPr>
        <p:spPr>
          <a:xfrm>
            <a:off x="146222" y="883593"/>
            <a:ext cx="107895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Query : </a:t>
            </a:r>
          </a:p>
          <a:p>
            <a:r>
              <a:rPr lang="en-US" dirty="0"/>
              <a:t>Select </a:t>
            </a:r>
            <a:r>
              <a:rPr lang="en-US" dirty="0" err="1"/>
              <a:t>s.NetId,s.FirstName</a:t>
            </a:r>
            <a:r>
              <a:rPr lang="en-US" dirty="0"/>
              <a:t>+' '+</a:t>
            </a:r>
            <a:r>
              <a:rPr lang="en-US" dirty="0" err="1"/>
              <a:t>s.Lastname</a:t>
            </a:r>
            <a:r>
              <a:rPr lang="en-US" dirty="0"/>
              <a:t> 'Student Name'</a:t>
            </a:r>
          </a:p>
          <a:p>
            <a:r>
              <a:rPr lang="en-US" dirty="0"/>
              <a:t>from </a:t>
            </a:r>
            <a:r>
              <a:rPr lang="en-US" dirty="0" err="1"/>
              <a:t>Student_t</a:t>
            </a:r>
            <a:r>
              <a:rPr lang="en-US" dirty="0"/>
              <a:t> s</a:t>
            </a:r>
          </a:p>
          <a:p>
            <a:r>
              <a:rPr lang="en-US" dirty="0"/>
              <a:t>where </a:t>
            </a:r>
            <a:r>
              <a:rPr lang="en-US" dirty="0" err="1"/>
              <a:t>s.NetId</a:t>
            </a:r>
            <a:r>
              <a:rPr lang="en-US" dirty="0"/>
              <a:t> in (select NetID from </a:t>
            </a:r>
            <a:r>
              <a:rPr lang="en-US" dirty="0" err="1"/>
              <a:t>Grade_t</a:t>
            </a:r>
            <a:r>
              <a:rPr lang="en-US" dirty="0"/>
              <a:t> </a:t>
            </a:r>
          </a:p>
          <a:p>
            <a:r>
              <a:rPr lang="en-US" dirty="0"/>
              <a:t>where </a:t>
            </a:r>
            <a:r>
              <a:rPr lang="en-US" dirty="0" err="1"/>
              <a:t>CourseYear</a:t>
            </a:r>
            <a:r>
              <a:rPr lang="en-US" dirty="0"/>
              <a:t> like '%2018'</a:t>
            </a:r>
          </a:p>
          <a:p>
            <a:r>
              <a:rPr lang="en-US" dirty="0"/>
              <a:t>group by NetID</a:t>
            </a:r>
          </a:p>
          <a:p>
            <a:r>
              <a:rPr lang="en-US" dirty="0"/>
              <a:t>having count(</a:t>
            </a:r>
            <a:r>
              <a:rPr lang="en-US" dirty="0" err="1"/>
              <a:t>CourseID</a:t>
            </a:r>
            <a:r>
              <a:rPr lang="en-US" dirty="0"/>
              <a:t>)&gt;8)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69E0A-74C3-BA4E-A445-677EA3FA3CFD}"/>
              </a:ext>
            </a:extLst>
          </p:cNvPr>
          <p:cNvSpPr/>
          <p:nvPr/>
        </p:nvSpPr>
        <p:spPr>
          <a:xfrm>
            <a:off x="146222" y="3606774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B2EE2-B859-ED40-8A90-FBA23F12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894" y="3943083"/>
            <a:ext cx="6379374" cy="16462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756E17-546F-4A8F-AC8C-6214E8401EED}"/>
              </a:ext>
            </a:extLst>
          </p:cNvPr>
          <p:cNvSpPr/>
          <p:nvPr/>
        </p:nvSpPr>
        <p:spPr>
          <a:xfrm>
            <a:off x="1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875520" rIns="10424160" rtlCol="0" anchor="ctr" anchorCtr="1">
            <a:noAutofit/>
          </a:bodyPr>
          <a:lstStyle/>
          <a:p>
            <a:pPr algn="ctr"/>
            <a:r>
              <a:rPr lang="en-US" sz="600" b="1" dirty="0"/>
              <a:t>                                     </a:t>
            </a:r>
            <a:r>
              <a:rPr lang="en-US" sz="2400" b="1" dirty="0"/>
              <a:t>Test Query 3: Display the NetID and student name of the students who have taken more than</a:t>
            </a:r>
          </a:p>
          <a:p>
            <a:pPr algn="ctr"/>
            <a:r>
              <a:rPr lang="en-US" sz="2400" b="1" dirty="0"/>
              <a:t> 8 courses in year 2018         </a:t>
            </a:r>
          </a:p>
        </p:txBody>
      </p:sp>
    </p:spTree>
    <p:extLst>
      <p:ext uri="{BB962C8B-B14F-4D97-AF65-F5344CB8AC3E}">
        <p14:creationId xmlns:p14="http://schemas.microsoft.com/office/powerpoint/2010/main" val="157869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4A075-ABDD-0749-90D6-3B7818A47662}"/>
              </a:ext>
            </a:extLst>
          </p:cNvPr>
          <p:cNvSpPr/>
          <p:nvPr/>
        </p:nvSpPr>
        <p:spPr>
          <a:xfrm>
            <a:off x="146222" y="883593"/>
            <a:ext cx="10789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Query :</a:t>
            </a:r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g.NetID</a:t>
            </a:r>
            <a:r>
              <a:rPr lang="en-US" dirty="0"/>
              <a:t>, sum(</a:t>
            </a:r>
            <a:r>
              <a:rPr lang="en-US" dirty="0" err="1"/>
              <a:t>c.CreditHours</a:t>
            </a:r>
            <a:r>
              <a:rPr lang="en-US" dirty="0"/>
              <a:t>) 'Total Credit Hours in 2018'</a:t>
            </a:r>
          </a:p>
          <a:p>
            <a:r>
              <a:rPr lang="en-US" dirty="0"/>
              <a:t>from </a:t>
            </a:r>
            <a:r>
              <a:rPr lang="en-US" dirty="0" err="1"/>
              <a:t>Grade_t</a:t>
            </a:r>
            <a:r>
              <a:rPr lang="en-US" dirty="0"/>
              <a:t> g, </a:t>
            </a:r>
            <a:r>
              <a:rPr lang="en-US" dirty="0" err="1"/>
              <a:t>Course_t</a:t>
            </a:r>
            <a:r>
              <a:rPr lang="en-US" dirty="0"/>
              <a:t> c</a:t>
            </a:r>
          </a:p>
          <a:p>
            <a:r>
              <a:rPr lang="en-US" dirty="0"/>
              <a:t>where </a:t>
            </a:r>
            <a:r>
              <a:rPr lang="en-US" dirty="0" err="1"/>
              <a:t>g.CourseID</a:t>
            </a:r>
            <a:r>
              <a:rPr lang="en-US" dirty="0"/>
              <a:t> = </a:t>
            </a:r>
            <a:r>
              <a:rPr lang="en-US" dirty="0" err="1"/>
              <a:t>c.CourseID</a:t>
            </a:r>
            <a:r>
              <a:rPr lang="en-US" dirty="0"/>
              <a:t> and </a:t>
            </a:r>
            <a:r>
              <a:rPr lang="en-US" dirty="0" err="1"/>
              <a:t>g.CourseYear</a:t>
            </a:r>
            <a:r>
              <a:rPr lang="en-US" dirty="0"/>
              <a:t> like '%2018'</a:t>
            </a:r>
          </a:p>
          <a:p>
            <a:r>
              <a:rPr lang="en-US" dirty="0"/>
              <a:t>group by </a:t>
            </a:r>
            <a:r>
              <a:rPr lang="en-US" dirty="0" err="1"/>
              <a:t>g.NetID</a:t>
            </a:r>
            <a:endParaRPr lang="en-US" dirty="0"/>
          </a:p>
          <a:p>
            <a:r>
              <a:rPr lang="en-US" dirty="0"/>
              <a:t>order by 'Total Credit Hours in 2018' desc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69E0A-74C3-BA4E-A445-677EA3FA3CFD}"/>
              </a:ext>
            </a:extLst>
          </p:cNvPr>
          <p:cNvSpPr/>
          <p:nvPr/>
        </p:nvSpPr>
        <p:spPr>
          <a:xfrm>
            <a:off x="146222" y="3296752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Output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16B14-9ACF-4826-95CD-8ADD397AD484}"/>
              </a:ext>
            </a:extLst>
          </p:cNvPr>
          <p:cNvSpPr/>
          <p:nvPr/>
        </p:nvSpPr>
        <p:spPr>
          <a:xfrm>
            <a:off x="1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875520" rIns="11521440" rtlCol="0" anchor="ctr" anchorCtr="1">
            <a:noAutofit/>
          </a:bodyPr>
          <a:lstStyle/>
          <a:p>
            <a:pPr algn="ctr"/>
            <a:r>
              <a:rPr lang="en-US" sz="600" b="1" dirty="0"/>
              <a:t>                                                         </a:t>
            </a:r>
            <a:r>
              <a:rPr lang="en-US" sz="2400" b="1" dirty="0"/>
              <a:t>Test Query 4: Display the NetID and the total credit hours taken by each student in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10F1A6-102A-447D-A56A-798A1A9C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4" y="3446903"/>
            <a:ext cx="3362178" cy="26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3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4A075-ABDD-0749-90D6-3B7818A47662}"/>
              </a:ext>
            </a:extLst>
          </p:cNvPr>
          <p:cNvSpPr/>
          <p:nvPr/>
        </p:nvSpPr>
        <p:spPr>
          <a:xfrm>
            <a:off x="146222" y="883593"/>
            <a:ext cx="10789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Query :</a:t>
            </a:r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I.InstructorName</a:t>
            </a:r>
            <a:r>
              <a:rPr lang="en-US" dirty="0"/>
              <a:t>, count(distinct </a:t>
            </a:r>
            <a:r>
              <a:rPr lang="en-US" dirty="0" err="1"/>
              <a:t>P.BookID</a:t>
            </a:r>
            <a:r>
              <a:rPr lang="en-US" dirty="0"/>
              <a:t>) "Number of books prescribed"</a:t>
            </a:r>
          </a:p>
          <a:p>
            <a:r>
              <a:rPr lang="en-US" dirty="0"/>
              <a:t>from </a:t>
            </a:r>
            <a:r>
              <a:rPr lang="en-US" dirty="0" err="1"/>
              <a:t>Instructor_t</a:t>
            </a:r>
            <a:r>
              <a:rPr lang="en-US" dirty="0"/>
              <a:t> I, </a:t>
            </a:r>
            <a:r>
              <a:rPr lang="en-US" dirty="0" err="1"/>
              <a:t>PrescribedBook_t</a:t>
            </a:r>
            <a:r>
              <a:rPr lang="en-US" dirty="0"/>
              <a:t> P</a:t>
            </a:r>
          </a:p>
          <a:p>
            <a:r>
              <a:rPr lang="en-US" dirty="0"/>
              <a:t>where </a:t>
            </a:r>
            <a:r>
              <a:rPr lang="en-US" dirty="0" err="1"/>
              <a:t>I.InstructorID</a:t>
            </a:r>
            <a:r>
              <a:rPr lang="en-US" dirty="0"/>
              <a:t> = </a:t>
            </a:r>
            <a:r>
              <a:rPr lang="en-US" dirty="0" err="1"/>
              <a:t>P.InstructorID</a:t>
            </a:r>
            <a:endParaRPr lang="en-US" dirty="0"/>
          </a:p>
          <a:p>
            <a:r>
              <a:rPr lang="en-US" dirty="0"/>
              <a:t>group  by </a:t>
            </a:r>
            <a:r>
              <a:rPr lang="en-US" dirty="0" err="1"/>
              <a:t>I.InstructorName</a:t>
            </a:r>
            <a:r>
              <a:rPr lang="en-US" dirty="0"/>
              <a:t> </a:t>
            </a:r>
          </a:p>
          <a:p>
            <a:r>
              <a:rPr lang="en-US" dirty="0"/>
              <a:t>order by count(distinct </a:t>
            </a:r>
            <a:r>
              <a:rPr lang="en-US" dirty="0" err="1"/>
              <a:t>P.BookID</a:t>
            </a:r>
            <a:r>
              <a:rPr lang="en-US" dirty="0"/>
              <a:t>) desc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69E0A-74C3-BA4E-A445-677EA3FA3CFD}"/>
              </a:ext>
            </a:extLst>
          </p:cNvPr>
          <p:cNvSpPr/>
          <p:nvPr/>
        </p:nvSpPr>
        <p:spPr>
          <a:xfrm>
            <a:off x="146222" y="3287572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2BD59-BC24-8C4D-BFB0-7E285755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20" y="3635882"/>
            <a:ext cx="4655132" cy="27278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902A0B-7A51-4A93-B1AD-CC186AB64E1B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875520" rIns="12070080" rtlCol="0" anchor="ctr" anchorCtr="1">
            <a:noAutofit/>
          </a:bodyPr>
          <a:lstStyle/>
          <a:p>
            <a:pPr algn="ctr"/>
            <a:r>
              <a:rPr lang="en-US" sz="600" b="1" dirty="0"/>
              <a:t>                                                                                                        </a:t>
            </a:r>
            <a:r>
              <a:rPr lang="en-US" sz="2400" b="1" dirty="0"/>
              <a:t>Test Query 5: Display the instructors name and the number of course books prescribed by </a:t>
            </a:r>
          </a:p>
          <a:p>
            <a:pPr algn="ctr"/>
            <a:r>
              <a:rPr lang="en-US" sz="2400" b="1" dirty="0"/>
              <a:t>each instructor</a:t>
            </a:r>
          </a:p>
        </p:txBody>
      </p:sp>
    </p:spTree>
    <p:extLst>
      <p:ext uri="{BB962C8B-B14F-4D97-AF65-F5344CB8AC3E}">
        <p14:creationId xmlns:p14="http://schemas.microsoft.com/office/powerpoint/2010/main" val="1465872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8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8D27-6B8A-C349-8934-EA84C67D5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br>
              <a:rPr lang="en-US" b="1">
                <a:latin typeface="Abadi" panose="020B0604020104020204" pitchFamily="34" charset="0"/>
                <a:cs typeface="Arabic Typesetting" panose="020B0604020202020204" pitchFamily="66" charset="-78"/>
              </a:rPr>
            </a:br>
            <a:endParaRPr lang="en-US" b="1">
              <a:latin typeface="Abadi" panose="020B0604020104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CD66F-896D-416F-824C-F5C00CE6E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F788A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B748F9-9403-4B4C-8975-0D4C0D78F2F4}"/>
              </a:ext>
            </a:extLst>
          </p:cNvPr>
          <p:cNvSpPr txBox="1"/>
          <p:nvPr/>
        </p:nvSpPr>
        <p:spPr>
          <a:xfrm>
            <a:off x="6527409" y="3066757"/>
            <a:ext cx="3910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1508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0AF1E2-3434-434F-B0AA-49840DAD25B0}"/>
              </a:ext>
            </a:extLst>
          </p:cNvPr>
          <p:cNvSpPr/>
          <p:nvPr/>
        </p:nvSpPr>
        <p:spPr>
          <a:xfrm>
            <a:off x="0" y="-28136"/>
            <a:ext cx="12192000" cy="6858000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D90DDE-E221-4142-BDB8-1D4493DC279E}"/>
              </a:ext>
            </a:extLst>
          </p:cNvPr>
          <p:cNvSpPr txBox="1"/>
          <p:nvPr/>
        </p:nvSpPr>
        <p:spPr>
          <a:xfrm>
            <a:off x="3052688" y="2644170"/>
            <a:ext cx="796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73672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77606-21E6-8C46-9147-598EC65A0C45}"/>
              </a:ext>
            </a:extLst>
          </p:cNvPr>
          <p:cNvCxnSpPr/>
          <p:nvPr/>
        </p:nvCxnSpPr>
        <p:spPr>
          <a:xfrm>
            <a:off x="0" y="618482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0FABE30-3C6B-4B0A-8141-ACD114494361}"/>
              </a:ext>
            </a:extLst>
          </p:cNvPr>
          <p:cNvSpPr/>
          <p:nvPr/>
        </p:nvSpPr>
        <p:spPr>
          <a:xfrm>
            <a:off x="1" y="1"/>
            <a:ext cx="12192000" cy="1073426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309360" rtlCol="0" anchor="ctr"/>
          <a:lstStyle/>
          <a:p>
            <a:pPr algn="ctr"/>
            <a:r>
              <a:rPr lang="en-US" sz="3200" b="1" dirty="0"/>
              <a:t>Functional Dependency diagram </a:t>
            </a:r>
            <a:r>
              <a:rPr lang="en-US" b="1" dirty="0"/>
              <a:t>(Student -Account -Course-Grade)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283013-EC95-4226-8D38-CA31DAC1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092"/>
            <a:ext cx="12192000" cy="28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2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77606-21E6-8C46-9147-598EC65A0C45}"/>
              </a:ext>
            </a:extLst>
          </p:cNvPr>
          <p:cNvCxnSpPr/>
          <p:nvPr/>
        </p:nvCxnSpPr>
        <p:spPr>
          <a:xfrm>
            <a:off x="0" y="618482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0FABE30-3C6B-4B0A-8141-ACD114494361}"/>
              </a:ext>
            </a:extLst>
          </p:cNvPr>
          <p:cNvSpPr/>
          <p:nvPr/>
        </p:nvSpPr>
        <p:spPr>
          <a:xfrm>
            <a:off x="1" y="1"/>
            <a:ext cx="12192000" cy="1073426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309360" rtlCol="0" anchor="ctr"/>
          <a:lstStyle/>
          <a:p>
            <a:pPr algn="ctr"/>
            <a:r>
              <a:rPr lang="en-US" sz="3200" b="1" dirty="0"/>
              <a:t>Functional Dependency diagram </a:t>
            </a:r>
            <a:r>
              <a:rPr lang="en-US" b="1" dirty="0"/>
              <a:t>(Student -Account -Course-Grade)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9C3B0-F1D1-41AB-BA4F-9D12EB5F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774"/>
            <a:ext cx="12191999" cy="44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77606-21E6-8C46-9147-598EC65A0C45}"/>
              </a:ext>
            </a:extLst>
          </p:cNvPr>
          <p:cNvCxnSpPr/>
          <p:nvPr/>
        </p:nvCxnSpPr>
        <p:spPr>
          <a:xfrm>
            <a:off x="0" y="618482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0FABE30-3C6B-4B0A-8141-ACD114494361}"/>
              </a:ext>
            </a:extLst>
          </p:cNvPr>
          <p:cNvSpPr/>
          <p:nvPr/>
        </p:nvSpPr>
        <p:spPr>
          <a:xfrm>
            <a:off x="1" y="1"/>
            <a:ext cx="12192000" cy="1073426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309360" rtlCol="0" anchor="ctr"/>
          <a:lstStyle/>
          <a:p>
            <a:pPr algn="ctr"/>
            <a:r>
              <a:rPr lang="en-US" sz="3200" b="1" dirty="0"/>
              <a:t>Functional Dependency diagram </a:t>
            </a:r>
            <a:r>
              <a:rPr lang="en-US" b="1" dirty="0"/>
              <a:t>(Student -Account -Course-Grade)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AFF6C9-2B6F-4A4F-BB02-E74EA5E2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6887"/>
            <a:ext cx="11915774" cy="44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8F8E6-783E-4430-BEC8-0635CB199C8E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8503920" rtlCol="0" anchor="ctr"/>
          <a:lstStyle/>
          <a:p>
            <a:pPr algn="ctr"/>
            <a:r>
              <a:rPr lang="en-US" sz="3200" b="1" dirty="0"/>
              <a:t>Relational Model </a:t>
            </a:r>
          </a:p>
          <a:p>
            <a:pPr algn="ctr"/>
            <a:r>
              <a:rPr lang="en-US" b="1" dirty="0"/>
              <a:t>(Student -Account -Course-Grade)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8E201B-22F6-4CFA-A7B1-58B0C0CC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14" y="1475461"/>
            <a:ext cx="10104170" cy="46316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ABD3B2-5E9B-4E01-A492-35B67E820CD6}"/>
              </a:ext>
            </a:extLst>
          </p:cNvPr>
          <p:cNvSpPr/>
          <p:nvPr/>
        </p:nvSpPr>
        <p:spPr>
          <a:xfrm>
            <a:off x="3219850" y="6107095"/>
            <a:ext cx="7210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 :  Relational Model for </a:t>
            </a:r>
            <a:r>
              <a:rPr lang="en-US" dirty="0" err="1"/>
              <a:t>StudentAccount</a:t>
            </a:r>
            <a:r>
              <a:rPr lang="en-US" dirty="0"/>
              <a:t>-Grade-Course (2NF) </a:t>
            </a:r>
          </a:p>
        </p:txBody>
      </p:sp>
    </p:spTree>
    <p:extLst>
      <p:ext uri="{BB962C8B-B14F-4D97-AF65-F5344CB8AC3E}">
        <p14:creationId xmlns:p14="http://schemas.microsoft.com/office/powerpoint/2010/main" val="414980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8F8E6-783E-4430-BEC8-0635CB199C8E}"/>
              </a:ext>
            </a:extLst>
          </p:cNvPr>
          <p:cNvSpPr/>
          <p:nvPr/>
        </p:nvSpPr>
        <p:spPr>
          <a:xfrm>
            <a:off x="0" y="0"/>
            <a:ext cx="12191999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8503920" rtlCol="0" anchor="ctr"/>
          <a:lstStyle/>
          <a:p>
            <a:pPr algn="ctr"/>
            <a:r>
              <a:rPr lang="en-US" sz="3200" b="1" dirty="0"/>
              <a:t>Relational Model </a:t>
            </a:r>
          </a:p>
          <a:p>
            <a:pPr algn="ctr"/>
            <a:r>
              <a:rPr lang="en-US" b="1" dirty="0"/>
              <a:t>(Student -Account -Course-Grade)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ABD3B2-5E9B-4E01-A492-35B67E820CD6}"/>
              </a:ext>
            </a:extLst>
          </p:cNvPr>
          <p:cNvSpPr/>
          <p:nvPr/>
        </p:nvSpPr>
        <p:spPr>
          <a:xfrm>
            <a:off x="3219850" y="6107095"/>
            <a:ext cx="7210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 :  Relational Model for Student-Account-Grade-Course (3NF)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E8C8A-6E07-42DE-B450-449CF673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086" y="1271587"/>
            <a:ext cx="8334189" cy="48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0830BC-E647-A743-8286-448BC9AC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187" y="1706409"/>
            <a:ext cx="5367626" cy="5151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A90F65-F9F7-4084-BA5F-89D60887AB99}"/>
              </a:ext>
            </a:extLst>
          </p:cNvPr>
          <p:cNvSpPr/>
          <p:nvPr/>
        </p:nvSpPr>
        <p:spPr>
          <a:xfrm>
            <a:off x="0" y="0"/>
            <a:ext cx="12192001" cy="1113183"/>
          </a:xfrm>
          <a:prstGeom prst="rect">
            <a:avLst/>
          </a:prstGeom>
          <a:solidFill>
            <a:srgbClr val="1F78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309360" rtlCol="0" anchor="ctr"/>
          <a:lstStyle/>
          <a:p>
            <a:pPr algn="ctr"/>
            <a:r>
              <a:rPr lang="en-US" sz="3200" b="1" dirty="0"/>
              <a:t>Functional Dependency diagram </a:t>
            </a:r>
            <a:r>
              <a:rPr lang="en-US" b="1" dirty="0"/>
              <a:t>(StudentType -Major-Fee)</a:t>
            </a:r>
          </a:p>
        </p:txBody>
      </p:sp>
    </p:spTree>
    <p:extLst>
      <p:ext uri="{BB962C8B-B14F-4D97-AF65-F5344CB8AC3E}">
        <p14:creationId xmlns:p14="http://schemas.microsoft.com/office/powerpoint/2010/main" val="1101537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4630</TotalTime>
  <Words>631</Words>
  <Application>Microsoft Office PowerPoint</Application>
  <PresentationFormat>Widescreen</PresentationFormat>
  <Paragraphs>127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Abadi</vt:lpstr>
      <vt:lpstr>Arial</vt:lpstr>
      <vt:lpstr>Calibri</vt:lpstr>
      <vt:lpstr>Calibri Light</vt:lpstr>
      <vt:lpstr>Office Theme</vt:lpstr>
      <vt:lpstr>BAN610 – Database Management &amp; Applications  (Term Paper)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BAN610 – Database Management &amp; Applications  (Term Paper)</dc:title>
  <dc:creator>shrutibhalotiyausa@gmail.com</dc:creator>
  <cp:lastModifiedBy>shrutibhalotiyausa@gmail.com</cp:lastModifiedBy>
  <cp:revision>22</cp:revision>
  <dcterms:created xsi:type="dcterms:W3CDTF">2019-11-19T21:46:13Z</dcterms:created>
  <dcterms:modified xsi:type="dcterms:W3CDTF">2019-12-07T19:06:13Z</dcterms:modified>
</cp:coreProperties>
</file>